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63" r:id="rId3"/>
    <p:sldId id="376" r:id="rId4"/>
    <p:sldId id="413" r:id="rId5"/>
    <p:sldId id="412" r:id="rId6"/>
    <p:sldId id="427" r:id="rId7"/>
    <p:sldId id="411" r:id="rId8"/>
    <p:sldId id="414" r:id="rId9"/>
    <p:sldId id="417" r:id="rId10"/>
    <p:sldId id="422" r:id="rId11"/>
    <p:sldId id="416" r:id="rId12"/>
    <p:sldId id="420" r:id="rId13"/>
    <p:sldId id="419" r:id="rId14"/>
    <p:sldId id="421" r:id="rId15"/>
    <p:sldId id="415" r:id="rId16"/>
    <p:sldId id="423" r:id="rId17"/>
    <p:sldId id="424" r:id="rId18"/>
    <p:sldId id="425" r:id="rId19"/>
    <p:sldId id="42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00CC99"/>
    <a:srgbClr val="009999"/>
    <a:srgbClr val="008080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65"/>
    <p:restoredTop sz="94499"/>
  </p:normalViewPr>
  <p:slideViewPr>
    <p:cSldViewPr snapToGrid="0">
      <p:cViewPr varScale="1">
        <p:scale>
          <a:sx n="142" d="100"/>
          <a:sy n="142" d="100"/>
        </p:scale>
        <p:origin x="178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image1.jpg>
</file>

<file path=ppt/media/image2.gif>
</file>

<file path=ppt/media/image3.jp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014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CCOBJPGL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CCOBJPGL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4/7/2025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java/java_inheritance.as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/>
          </a:bodyPr>
          <a:lstStyle/>
          <a:p>
            <a:r>
              <a:rPr lang="en-US" sz="7000">
                <a:solidFill>
                  <a:srgbClr val="32418C"/>
                </a:solidFill>
                <a:latin typeface="Aptos" panose="020B0004020202020204" pitchFamily="34" charset="0"/>
              </a:rPr>
              <a:t>Polymorphism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0D6441-9499-334B-F4B6-CF5584C7C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6C9E7DC1-BA1D-BA11-21E3-C8FAFE8737EB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11235266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669662-62AE-610F-A1FE-92FD96F16950}"/>
              </a:ext>
            </a:extLst>
          </p:cNvPr>
          <p:cNvSpPr txBox="1"/>
          <p:nvPr/>
        </p:nvSpPr>
        <p:spPr>
          <a:xfrm>
            <a:off x="614030" y="1406972"/>
            <a:ext cx="10842863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"Animal makes sound"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"Dog barks"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myDog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Output: Dog barks</a:t>
            </a: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PH" sz="1700" dirty="0">
              <a:solidFill>
                <a:srgbClr val="FF40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441E61-1CED-C280-77EA-182AF2B13E4E}"/>
              </a:ext>
            </a:extLst>
          </p:cNvPr>
          <p:cNvSpPr/>
          <p:nvPr/>
        </p:nvSpPr>
        <p:spPr>
          <a:xfrm>
            <a:off x="1652748" y="1727947"/>
            <a:ext cx="1253056" cy="309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1DDF59-19E9-BA1E-5A19-3A7AA57B1A66}"/>
              </a:ext>
            </a:extLst>
          </p:cNvPr>
          <p:cNvSpPr/>
          <p:nvPr/>
        </p:nvSpPr>
        <p:spPr>
          <a:xfrm>
            <a:off x="1652748" y="3173506"/>
            <a:ext cx="1305605" cy="2554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FD6775-439A-D626-DDAC-C8C2E110479E}"/>
              </a:ext>
            </a:extLst>
          </p:cNvPr>
          <p:cNvSpPr txBox="1"/>
          <p:nvPr/>
        </p:nvSpPr>
        <p:spPr>
          <a:xfrm>
            <a:off x="6826385" y="2285590"/>
            <a:ext cx="46305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When we call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makeSound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1"/>
                </a:solidFill>
              </a:rPr>
              <a:t> using the </a:t>
            </a:r>
            <a:r>
              <a:rPr lang="en-US" dirty="0" err="1">
                <a:solidFill>
                  <a:schemeClr val="bg1"/>
                </a:solidFill>
              </a:rPr>
              <a:t>myDog</a:t>
            </a:r>
            <a:r>
              <a:rPr lang="en-US" dirty="0">
                <a:solidFill>
                  <a:schemeClr val="bg1"/>
                </a:solidFill>
              </a:rPr>
              <a:t> object, the method inside the child class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Dog</a:t>
            </a:r>
            <a:r>
              <a:rPr lang="en-US" dirty="0">
                <a:solidFill>
                  <a:schemeClr val="bg1"/>
                </a:solidFill>
              </a:rPr>
              <a:t> is called.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makeSound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() </a:t>
            </a:r>
            <a:r>
              <a:rPr lang="en-US" dirty="0">
                <a:solidFill>
                  <a:schemeClr val="bg1"/>
                </a:solidFill>
              </a:rPr>
              <a:t>method of the child class overrides the same method of the parent class.</a:t>
            </a:r>
            <a:endParaRPr lang="en-P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794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18B2D-2143-95E0-BC03-EB8428D3F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2092D-EA46-8742-B1D9-35ACD0BA3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Method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0B3CB-AF1F-5DB1-CB53-A46190820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800" dirty="0">
                <a:latin typeface="Calibri (Body)"/>
              </a:rPr>
              <a:t>O</a:t>
            </a:r>
            <a:r>
              <a:rPr lang="en-US" sz="2800" b="0" i="0" dirty="0">
                <a:effectLst/>
                <a:latin typeface="Calibri (Body)"/>
              </a:rPr>
              <a:t>ccurs when </a:t>
            </a:r>
            <a:r>
              <a:rPr lang="en-US" sz="2800" b="0" i="0" dirty="0">
                <a:solidFill>
                  <a:srgbClr val="273239"/>
                </a:solidFill>
                <a:effectLst/>
                <a:latin typeface="Calibri (Body)"/>
              </a:rPr>
              <a:t>where two or more methods have the same name but have different parameters.</a:t>
            </a:r>
            <a:endParaRPr lang="en-US" sz="2800" dirty="0">
              <a:latin typeface="Calibri (Body)"/>
            </a:endParaRPr>
          </a:p>
          <a:p>
            <a:pPr marL="0" indent="0" algn="l">
              <a:buNone/>
            </a:pPr>
            <a:endParaRPr lang="en-US" sz="2800" dirty="0">
              <a:latin typeface="Calibri (Body)"/>
            </a:endParaRP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2800" dirty="0">
              <a:solidFill>
                <a:srgbClr val="444444"/>
              </a:solidFill>
              <a:latin typeface="Calibri (Body)"/>
            </a:endParaRP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515855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E9A49-3969-210D-D180-47A9756E3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71748AE3-0473-B33B-2192-A2A18E0173B3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11235266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ED6C3A-F35B-0723-EF6D-50310F692B00}"/>
              </a:ext>
            </a:extLst>
          </p:cNvPr>
          <p:cNvSpPr txBox="1"/>
          <p:nvPr/>
        </p:nvSpPr>
        <p:spPr>
          <a:xfrm>
            <a:off x="614030" y="1406972"/>
            <a:ext cx="10842863" cy="495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 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"Sum: 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"Sum: 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Sum: 15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Sum: 30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AD8827-33FC-90CE-370B-6D3F31244F09}"/>
              </a:ext>
            </a:extLst>
          </p:cNvPr>
          <p:cNvSpPr txBox="1"/>
          <p:nvPr/>
        </p:nvSpPr>
        <p:spPr>
          <a:xfrm>
            <a:off x="7505516" y="2828835"/>
            <a:ext cx="4072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this example, the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add()</a:t>
            </a:r>
            <a:r>
              <a:rPr lang="en-US" dirty="0">
                <a:solidFill>
                  <a:schemeClr val="bg1"/>
                </a:solidFill>
              </a:rPr>
              <a:t> function has two forms, the first one accepts two variables and its second form accepts three variables.  </a:t>
            </a:r>
            <a:endParaRPr lang="en-PH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CE95623-3C1E-72C6-BBCA-39A3EDB4D03E}"/>
              </a:ext>
            </a:extLst>
          </p:cNvPr>
          <p:cNvSpPr/>
          <p:nvPr/>
        </p:nvSpPr>
        <p:spPr>
          <a:xfrm>
            <a:off x="2696135" y="1694329"/>
            <a:ext cx="2144806" cy="3496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84982B2-2923-B564-E145-BF0F6AC19BFD}"/>
              </a:ext>
            </a:extLst>
          </p:cNvPr>
          <p:cNvSpPr/>
          <p:nvPr/>
        </p:nvSpPr>
        <p:spPr>
          <a:xfrm>
            <a:off x="2696134" y="2572870"/>
            <a:ext cx="3012141" cy="3496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65965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AE72F-E460-44AF-F7F3-0B83B39D6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7B21-A690-9949-EE90-568567373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sz="4400" b="1" dirty="0">
                <a:latin typeface="Calibri (Body)"/>
              </a:rPr>
              <a:t>Operator Overloading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0AA1E-8EE1-B16F-A0B4-A12F016AB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 (Body)"/>
              </a:rPr>
              <a:t>Occurs when a</a:t>
            </a:r>
            <a:r>
              <a:rPr lang="en-US" sz="2800" dirty="0">
                <a:solidFill>
                  <a:srgbClr val="444444"/>
                </a:solidFill>
                <a:latin typeface="Calibri (Body)"/>
              </a:rPr>
              <a:t>n operator perform different tasks. (e.g. the “+” operator)</a:t>
            </a: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2800" dirty="0">
              <a:solidFill>
                <a:srgbClr val="444444"/>
              </a:solidFill>
              <a:latin typeface="Calibri (Body)"/>
            </a:endParaRP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295886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D57E-DEDE-2C52-01F4-E8B345CE7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5A882684-BDA8-BC68-B991-C0F6BDF52C45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11235266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3458B0-90EC-53E9-0FF0-9867BE91F03B}"/>
              </a:ext>
            </a:extLst>
          </p:cNvPr>
          <p:cNvSpPr txBox="1"/>
          <p:nvPr/>
        </p:nvSpPr>
        <p:spPr>
          <a:xfrm>
            <a:off x="614030" y="1406972"/>
            <a:ext cx="10842863" cy="4249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3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"John"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surname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"Doe"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surname</a:t>
            </a: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PH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John Doe</a:t>
            </a: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endParaRPr lang="en-PH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FC1B4F-0150-32BE-4029-ACE72319FCA4}"/>
              </a:ext>
            </a:extLst>
          </p:cNvPr>
          <p:cNvSpPr/>
          <p:nvPr/>
        </p:nvSpPr>
        <p:spPr>
          <a:xfrm>
            <a:off x="3973605" y="3139888"/>
            <a:ext cx="887507" cy="3496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78BD60-8D5D-A009-05ED-BF6E07712AF0}"/>
              </a:ext>
            </a:extLst>
          </p:cNvPr>
          <p:cNvSpPr/>
          <p:nvPr/>
        </p:nvSpPr>
        <p:spPr>
          <a:xfrm>
            <a:off x="3973605" y="4738072"/>
            <a:ext cx="2736477" cy="3496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B95B22-B2E7-8A89-8AF9-3A59F021C979}"/>
              </a:ext>
            </a:extLst>
          </p:cNvPr>
          <p:cNvSpPr txBox="1"/>
          <p:nvPr/>
        </p:nvSpPr>
        <p:spPr>
          <a:xfrm>
            <a:off x="7250022" y="2828835"/>
            <a:ext cx="4072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this example, the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chemeClr val="bg1"/>
                </a:solidFill>
              </a:rPr>
              <a:t>operator has two forms and can be used to perform addition and concatenate strings</a:t>
            </a:r>
            <a:endParaRPr lang="en-P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604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DE848-EAC5-B9FC-C44A-9F775D2DE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Polymorphic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88436-225E-1C55-A86B-817849B8A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 (Body)"/>
              </a:rPr>
              <a:t>The Polymorphic Variable is a variable that can hold values of different types during the time of execution.</a:t>
            </a:r>
          </a:p>
          <a:p>
            <a:pPr marL="0" indent="0" algn="l">
              <a:buNone/>
            </a:pPr>
            <a:endParaRPr lang="en-US" sz="2800" b="1" dirty="0">
              <a:latin typeface="Calibri (Body)"/>
            </a:endParaRPr>
          </a:p>
          <a:p>
            <a:pPr marL="0" indent="0" algn="l" fontAlgn="base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 algn="l" fontAlgn="base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 algn="l" fontAlgn="base">
              <a:buNone/>
            </a:pPr>
            <a:endParaRPr lang="en-US" sz="2800" dirty="0">
              <a:solidFill>
                <a:srgbClr val="444444"/>
              </a:solidFill>
              <a:latin typeface="Calibri (Body)"/>
            </a:endParaRPr>
          </a:p>
          <a:p>
            <a:pPr marL="0" indent="0" algn="l" fontAlgn="base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410773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D388B5-0F23-67D0-213E-F50D681DD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4636023D-FBEB-652B-A4F9-814E1D4599E3}"/>
              </a:ext>
            </a:extLst>
          </p:cNvPr>
          <p:cNvSpPr txBox="1">
            <a:spLocks/>
          </p:cNvSpPr>
          <p:nvPr/>
        </p:nvSpPr>
        <p:spPr>
          <a:xfrm>
            <a:off x="450226" y="860612"/>
            <a:ext cx="11127747" cy="183856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7B6BB5-227C-7336-D0DF-6FAC77373FAB}"/>
              </a:ext>
            </a:extLst>
          </p:cNvPr>
          <p:cNvSpPr txBox="1"/>
          <p:nvPr/>
        </p:nvSpPr>
        <p:spPr>
          <a:xfrm>
            <a:off x="614027" y="1099893"/>
            <a:ext cx="5981249" cy="1529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protected</a:t>
            </a:r>
            <a:r>
              <a:rPr lang="en-PH" sz="14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"This is a "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E13CE36-5BB2-2FD4-C47F-D0CB39DD5D73}"/>
              </a:ext>
            </a:extLst>
          </p:cNvPr>
          <p:cNvSpPr txBox="1">
            <a:spLocks/>
          </p:cNvSpPr>
          <p:nvPr/>
        </p:nvSpPr>
        <p:spPr>
          <a:xfrm>
            <a:off x="450226" y="2797259"/>
            <a:ext cx="11127746" cy="166715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DC3BC4-8129-8F74-55CA-F9270B4A84E9}"/>
              </a:ext>
            </a:extLst>
          </p:cNvPr>
          <p:cNvSpPr txBox="1"/>
          <p:nvPr/>
        </p:nvSpPr>
        <p:spPr>
          <a:xfrm>
            <a:off x="614028" y="3036541"/>
            <a:ext cx="7803831" cy="1350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Shampoo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name of this shampoo is "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805A763-1E89-AA85-536B-0E99CB4634A3}"/>
              </a:ext>
            </a:extLst>
          </p:cNvPr>
          <p:cNvSpPr txBox="1">
            <a:spLocks/>
          </p:cNvSpPr>
          <p:nvPr/>
        </p:nvSpPr>
        <p:spPr>
          <a:xfrm>
            <a:off x="450226" y="4624910"/>
            <a:ext cx="11127745" cy="1667155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B76D9-97F3-F639-1801-2ACB13E67C88}"/>
              </a:ext>
            </a:extLst>
          </p:cNvPr>
          <p:cNvSpPr txBox="1"/>
          <p:nvPr/>
        </p:nvSpPr>
        <p:spPr>
          <a:xfrm>
            <a:off x="614028" y="4864192"/>
            <a:ext cx="7892541" cy="1350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Junkfood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@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Override</a:t>
            </a:r>
            <a:endParaRPr lang="en-PH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"The name of this </a:t>
            </a:r>
            <a:r>
              <a:rPr lang="en-PH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junkfood</a:t>
            </a:r>
            <a:r>
              <a:rPr lang="en-PH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is "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PH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1250B82-A702-BF81-339E-12CA0DF0E385}"/>
              </a:ext>
            </a:extLst>
          </p:cNvPr>
          <p:cNvGrpSpPr/>
          <p:nvPr/>
        </p:nvGrpSpPr>
        <p:grpSpPr>
          <a:xfrm>
            <a:off x="9305390" y="949933"/>
            <a:ext cx="2259623" cy="369332"/>
            <a:chOff x="9913262" y="1679539"/>
            <a:chExt cx="2259623" cy="369332"/>
          </a:xfrm>
        </p:grpSpPr>
        <p:pic>
          <p:nvPicPr>
            <p:cNvPr id="16" name="Picture 15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3861A5DB-3BBC-99D1-28C0-4A4DDD40E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6185B35-9FA9-DBB0-879A-ABC17DA8D3C3}"/>
                </a:ext>
              </a:extLst>
            </p:cNvPr>
            <p:cNvSpPr txBox="1"/>
            <p:nvPr/>
          </p:nvSpPr>
          <p:spPr>
            <a:xfrm>
              <a:off x="10273262" y="1679539"/>
              <a:ext cx="18996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GroceryItem.java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2FA6CF-1BED-07F7-640B-3C32249B5F75}"/>
              </a:ext>
            </a:extLst>
          </p:cNvPr>
          <p:cNvGrpSpPr/>
          <p:nvPr/>
        </p:nvGrpSpPr>
        <p:grpSpPr>
          <a:xfrm>
            <a:off x="9596880" y="2882007"/>
            <a:ext cx="1968133" cy="369332"/>
            <a:chOff x="9913262" y="1679539"/>
            <a:chExt cx="1968133" cy="369332"/>
          </a:xfrm>
        </p:grpSpPr>
        <p:pic>
          <p:nvPicPr>
            <p:cNvPr id="20" name="Picture 19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26712D23-90EA-CF61-78BA-F6CC3EA92F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B97BDE-FD24-2F76-5D9A-E99C41262547}"/>
                </a:ext>
              </a:extLst>
            </p:cNvPr>
            <p:cNvSpPr txBox="1"/>
            <p:nvPr/>
          </p:nvSpPr>
          <p:spPr>
            <a:xfrm>
              <a:off x="10273262" y="1679539"/>
              <a:ext cx="16081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Shampoo.java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0F83738-8A10-0510-D227-16B0318D08FF}"/>
              </a:ext>
            </a:extLst>
          </p:cNvPr>
          <p:cNvGrpSpPr/>
          <p:nvPr/>
        </p:nvGrpSpPr>
        <p:grpSpPr>
          <a:xfrm>
            <a:off x="9656961" y="4697037"/>
            <a:ext cx="1908052" cy="369332"/>
            <a:chOff x="9913262" y="1679539"/>
            <a:chExt cx="1908052" cy="369332"/>
          </a:xfrm>
        </p:grpSpPr>
        <p:pic>
          <p:nvPicPr>
            <p:cNvPr id="23" name="Picture 22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B4D39F3-8D5D-EEAF-0817-A4B5263290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4D25AC5-B8E6-6A9B-21B1-92E64A5DC9F3}"/>
                </a:ext>
              </a:extLst>
            </p:cNvPr>
            <p:cNvSpPr txBox="1"/>
            <p:nvPr/>
          </p:nvSpPr>
          <p:spPr>
            <a:xfrm>
              <a:off x="10273262" y="1679539"/>
              <a:ext cx="1548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Junkfood.java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17576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D6704E-2395-FA4B-142D-66DD387E0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1EE978DB-8B19-F47B-30A6-4E6AD73A6A34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11235266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47F7C4-19BB-CF32-7219-D49D5D607DCD}"/>
              </a:ext>
            </a:extLst>
          </p:cNvPr>
          <p:cNvSpPr txBox="1"/>
          <p:nvPr/>
        </p:nvSpPr>
        <p:spPr>
          <a:xfrm>
            <a:off x="689037" y="1248592"/>
            <a:ext cx="10757647" cy="51272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Junkfood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variable</a:t>
            </a: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"V-cut"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Shampoo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variable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"Pantene"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ArrayList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&lt;&gt;(); </a:t>
            </a:r>
            <a:r>
              <a:rPr lang="en-PH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array</a:t>
            </a: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getItemName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}</a:t>
            </a:r>
            <a:endParaRPr lang="en-PH" sz="16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8FBA6E-C936-37E4-68A2-5DF2C1657EFE}"/>
              </a:ext>
            </a:extLst>
          </p:cNvPr>
          <p:cNvGrpSpPr/>
          <p:nvPr/>
        </p:nvGrpSpPr>
        <p:grpSpPr>
          <a:xfrm>
            <a:off x="10162213" y="1248592"/>
            <a:ext cx="1403876" cy="369332"/>
            <a:chOff x="9913262" y="1679539"/>
            <a:chExt cx="1403876" cy="369332"/>
          </a:xfrm>
        </p:grpSpPr>
        <p:pic>
          <p:nvPicPr>
            <p:cNvPr id="9" name="Picture 8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B27DCD99-BA06-5472-63C3-D61002434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B6FDD61-32E7-BE56-050E-655823CA4FB4}"/>
                </a:ext>
              </a:extLst>
            </p:cNvPr>
            <p:cNvSpPr txBox="1"/>
            <p:nvPr/>
          </p:nvSpPr>
          <p:spPr>
            <a:xfrm>
              <a:off x="10273262" y="167953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App.java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6195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411BA-24EA-713C-39FA-F1FB02637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00A17-000B-0D5E-C8B3-6104CE620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Polymorphic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36E19-114C-EC6A-61DB-7CDB1F8EA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 fontAlgn="base">
              <a:buNone/>
            </a:pPr>
            <a:r>
              <a:rPr lang="en-US" sz="2800" b="0" i="0" dirty="0">
                <a:solidFill>
                  <a:srgbClr val="444444"/>
                </a:solidFill>
                <a:effectLst/>
                <a:latin typeface="Calibri (Body)"/>
              </a:rPr>
              <a:t>Occurs when a method parameter can associate with different types, and a method name can associate with different parameters and return types.</a:t>
            </a:r>
          </a:p>
        </p:txBody>
      </p:sp>
    </p:spTree>
    <p:extLst>
      <p:ext uri="{BB962C8B-B14F-4D97-AF65-F5344CB8AC3E}">
        <p14:creationId xmlns:p14="http://schemas.microsoft.com/office/powerpoint/2010/main" val="2791500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20EE4-E1B9-F626-538D-E6CEC21F0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F814C91-AA41-9DD8-4D4F-F4C02B2E4D4B}"/>
              </a:ext>
            </a:extLst>
          </p:cNvPr>
          <p:cNvSpPr txBox="1">
            <a:spLocks/>
          </p:cNvSpPr>
          <p:nvPr/>
        </p:nvSpPr>
        <p:spPr>
          <a:xfrm>
            <a:off x="478367" y="1113069"/>
            <a:ext cx="11235266" cy="1717537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D72CDA-9736-96AE-1F55-797AB6483D3C}"/>
              </a:ext>
            </a:extLst>
          </p:cNvPr>
          <p:cNvSpPr txBox="1"/>
          <p:nvPr/>
        </p:nvSpPr>
        <p:spPr>
          <a:xfrm>
            <a:off x="689037" y="1248592"/>
            <a:ext cx="10757647" cy="1528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Cashier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b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checkOut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"You have purchased "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PH" sz="1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b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8FE11C-8BCB-0FB9-3322-84DEFB30D6FA}"/>
              </a:ext>
            </a:extLst>
          </p:cNvPr>
          <p:cNvSpPr txBox="1">
            <a:spLocks/>
          </p:cNvSpPr>
          <p:nvPr/>
        </p:nvSpPr>
        <p:spPr>
          <a:xfrm>
            <a:off x="478367" y="3010758"/>
            <a:ext cx="11235266" cy="3625366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EA95F-2CA6-6869-CD20-B78054292556}"/>
              </a:ext>
            </a:extLst>
          </p:cNvPr>
          <p:cNvSpPr txBox="1"/>
          <p:nvPr/>
        </p:nvSpPr>
        <p:spPr>
          <a:xfrm>
            <a:off x="717176" y="3146281"/>
            <a:ext cx="10757647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Junkfood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variable</a:t>
            </a: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"V-cut"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GroceryItem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Shampoo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variable</a:t>
            </a:r>
          </a:p>
          <a:p>
            <a:pPr>
              <a:lnSpc>
                <a:spcPts val="1425"/>
              </a:lnSpc>
            </a:pPr>
            <a:endParaRPr lang="en-PH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itemName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"Pantene"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endParaRPr lang="en-PH" sz="12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Cashier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c1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Cashier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Cashier Object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c1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checkOut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item1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Parameter</a:t>
            </a:r>
            <a:endParaRPr lang="en-US" sz="1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b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c1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checkOut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item2</a:t>
            </a:r>
            <a:r>
              <a:rPr lang="en-US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Polymorphic Parameter</a:t>
            </a: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	</a:t>
            </a:r>
          </a:p>
          <a:p>
            <a:pPr>
              <a:lnSpc>
                <a:spcPts val="1425"/>
              </a:lnSpc>
            </a:pPr>
            <a:r>
              <a:rPr lang="en-PH" sz="1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B7FB6B-2203-436C-9F8F-45CC6E49A9F4}"/>
              </a:ext>
            </a:extLst>
          </p:cNvPr>
          <p:cNvGrpSpPr/>
          <p:nvPr/>
        </p:nvGrpSpPr>
        <p:grpSpPr>
          <a:xfrm>
            <a:off x="9941322" y="1195202"/>
            <a:ext cx="1772310" cy="369332"/>
            <a:chOff x="9913262" y="1679539"/>
            <a:chExt cx="1772310" cy="369332"/>
          </a:xfrm>
        </p:grpSpPr>
        <p:pic>
          <p:nvPicPr>
            <p:cNvPr id="11" name="Picture 10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73FD278-CB03-11EF-192A-67DDD930C7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E8DF96F-933C-20E3-78CF-FFCC5E640C4D}"/>
                </a:ext>
              </a:extLst>
            </p:cNvPr>
            <p:cNvSpPr txBox="1"/>
            <p:nvPr/>
          </p:nvSpPr>
          <p:spPr>
            <a:xfrm>
              <a:off x="10273262" y="1679539"/>
              <a:ext cx="14123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Cashier.java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1B87C60-F668-24A3-2601-E79F40A2DC03}"/>
              </a:ext>
            </a:extLst>
          </p:cNvPr>
          <p:cNvGrpSpPr/>
          <p:nvPr/>
        </p:nvGrpSpPr>
        <p:grpSpPr>
          <a:xfrm>
            <a:off x="10309756" y="3168134"/>
            <a:ext cx="1403876" cy="369332"/>
            <a:chOff x="9913262" y="1679539"/>
            <a:chExt cx="1403876" cy="369332"/>
          </a:xfrm>
        </p:grpSpPr>
        <p:pic>
          <p:nvPicPr>
            <p:cNvPr id="14" name="Picture 13" descr="A paper with a logo on it&#10;&#10;AI-generated content may be incorrect.">
              <a:extLst>
                <a:ext uri="{FF2B5EF4-FFF2-40B4-BE49-F238E27FC236}">
                  <a16:creationId xmlns:a16="http://schemas.microsoft.com/office/drawing/2014/main" id="{624BEBF8-E117-34F8-B2DC-534D1CB70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13262" y="1679539"/>
              <a:ext cx="360000" cy="360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73E885A-8F2D-46E5-1E1C-930E9107EAE7}"/>
                </a:ext>
              </a:extLst>
            </p:cNvPr>
            <p:cNvSpPr txBox="1"/>
            <p:nvPr/>
          </p:nvSpPr>
          <p:spPr>
            <a:xfrm>
              <a:off x="10273262" y="167953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PH" dirty="0">
                  <a:solidFill>
                    <a:schemeClr val="bg1"/>
                  </a:solidFill>
                </a:rPr>
                <a:t>App.java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59744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CA845-8598-B400-82A4-C0B180452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26333-2F25-D0DB-EA95-DCB48F45D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Definition of Polymorphism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/>
              <a:t> </a:t>
            </a: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Polymorphism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r>
              <a:rPr lang="en-US" sz="45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Types of Polymorphism in Java</a:t>
            </a:r>
          </a:p>
          <a:p>
            <a:pPr>
              <a:lnSpc>
                <a:spcPct val="150000"/>
              </a:lnSpc>
              <a:buFont typeface="Wingdings" pitchFamily="2" charset="2"/>
              <a:buChar char="Ø"/>
            </a:pPr>
            <a:endParaRPr lang="en-US" sz="45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49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A8177-BCED-369E-AB6E-005EEA00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8162E-71E9-8EF4-4060-6B528D0E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FF67C-F775-FFC0-9A7F-EEBEAAF0D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655595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3200" b="0" i="0" dirty="0">
                <a:solidFill>
                  <a:srgbClr val="000000"/>
                </a:solidFill>
                <a:effectLst/>
                <a:latin typeface="Calibri (Body)"/>
              </a:rPr>
              <a:t>Polymorphism means "</a:t>
            </a:r>
            <a:r>
              <a:rPr lang="en-US" sz="3200" b="1" i="0" dirty="0">
                <a:solidFill>
                  <a:srgbClr val="000000"/>
                </a:solidFill>
                <a:effectLst/>
                <a:latin typeface="Calibri (Body)"/>
              </a:rPr>
              <a:t>many forms</a:t>
            </a:r>
            <a:r>
              <a:rPr lang="en-US" sz="3200" b="0" i="0" dirty="0">
                <a:solidFill>
                  <a:srgbClr val="000000"/>
                </a:solidFill>
                <a:effectLst/>
                <a:latin typeface="Calibri (Body)"/>
              </a:rPr>
              <a:t>“.</a:t>
            </a:r>
          </a:p>
          <a:p>
            <a:pPr marL="0" indent="0" algn="l">
              <a:buNone/>
            </a:pPr>
            <a:endParaRPr lang="en-US" sz="3200" dirty="0">
              <a:solidFill>
                <a:srgbClr val="000000"/>
              </a:solidFill>
              <a:latin typeface="Calibri (Body)"/>
            </a:endParaRPr>
          </a:p>
          <a:p>
            <a:pPr marL="0" indent="0" algn="l">
              <a:buNone/>
            </a:pPr>
            <a:r>
              <a:rPr lang="en-US" sz="3200" b="0" i="0" dirty="0">
                <a:solidFill>
                  <a:srgbClr val="273239"/>
                </a:solidFill>
                <a:effectLst/>
                <a:latin typeface="Calibri (Body)"/>
              </a:rPr>
              <a:t>The word “</a:t>
            </a:r>
            <a:r>
              <a:rPr lang="en-US" sz="3200" b="1" i="0" dirty="0">
                <a:solidFill>
                  <a:srgbClr val="273239"/>
                </a:solidFill>
                <a:effectLst/>
                <a:latin typeface="Calibri (Body)"/>
              </a:rPr>
              <a:t>poly</a:t>
            </a:r>
            <a:r>
              <a:rPr lang="en-US" sz="3200" b="0" i="0" dirty="0">
                <a:solidFill>
                  <a:srgbClr val="273239"/>
                </a:solidFill>
                <a:effectLst/>
                <a:latin typeface="Calibri (Body)"/>
              </a:rPr>
              <a:t>” means many. </a:t>
            </a:r>
          </a:p>
          <a:p>
            <a:pPr marL="0" indent="0" algn="l">
              <a:buNone/>
            </a:pPr>
            <a:endParaRPr lang="en-US" sz="3200" b="0" i="0" dirty="0">
              <a:solidFill>
                <a:srgbClr val="273239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r>
              <a:rPr lang="en-US" sz="3200" b="0" i="0" dirty="0">
                <a:solidFill>
                  <a:srgbClr val="273239"/>
                </a:solidFill>
                <a:effectLst/>
                <a:latin typeface="Calibri (Body)"/>
              </a:rPr>
              <a:t> The word “</a:t>
            </a:r>
            <a:r>
              <a:rPr lang="en-US" sz="3200" b="1" i="0" dirty="0">
                <a:solidFill>
                  <a:srgbClr val="273239"/>
                </a:solidFill>
                <a:effectLst/>
                <a:latin typeface="Calibri (Body)"/>
              </a:rPr>
              <a:t>morphs</a:t>
            </a:r>
            <a:r>
              <a:rPr lang="en-US" sz="3200" b="0" i="0" dirty="0">
                <a:solidFill>
                  <a:srgbClr val="273239"/>
                </a:solidFill>
                <a:effectLst/>
                <a:latin typeface="Calibri (Body)"/>
              </a:rPr>
              <a:t>” means forms.</a:t>
            </a:r>
            <a:endParaRPr lang="en-US" sz="32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3200" dirty="0">
              <a:solidFill>
                <a:srgbClr val="000000"/>
              </a:solidFill>
              <a:latin typeface="Calibri (Body)"/>
            </a:endParaRPr>
          </a:p>
          <a:p>
            <a:pPr marL="0" indent="0" algn="l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3200" dirty="0">
              <a:solidFill>
                <a:srgbClr val="000000"/>
              </a:solidFill>
              <a:latin typeface="Calibri (Body)"/>
            </a:endParaRPr>
          </a:p>
          <a:p>
            <a:pPr marL="0" indent="0" algn="l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3200" b="0" i="0" dirty="0">
              <a:solidFill>
                <a:srgbClr val="000000"/>
              </a:solidFill>
              <a:effectLst/>
              <a:latin typeface="Calibri (Body)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32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752160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BD165C-7AB2-7D94-D9ED-7CEE02CB0C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38DAF-7FEB-25AF-0780-B9B1F81BA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Polymorphism in Fantasy</a:t>
            </a:r>
          </a:p>
        </p:txBody>
      </p:sp>
      <p:pic>
        <p:nvPicPr>
          <p:cNvPr id="7" name="Picture 6" descr="A person holding a glowing light&#10;&#10;AI-generated content may be incorrect.">
            <a:extLst>
              <a:ext uri="{FF2B5EF4-FFF2-40B4-BE49-F238E27FC236}">
                <a16:creationId xmlns:a16="http://schemas.microsoft.com/office/drawing/2014/main" id="{289D382E-2B11-3489-3F39-8998BA814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772" y="2077691"/>
            <a:ext cx="8554456" cy="360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46A162D2-B378-2249-845B-5DB81ECB0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31631"/>
            <a:ext cx="10515600" cy="60657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PH" dirty="0"/>
              <a:t>In some fantasy games, a </a:t>
            </a:r>
            <a:r>
              <a:rPr lang="en-PH" b="1" dirty="0"/>
              <a:t>polymorph spell turns someone into other creatures</a:t>
            </a:r>
          </a:p>
        </p:txBody>
      </p:sp>
    </p:spTree>
    <p:extLst>
      <p:ext uri="{BB962C8B-B14F-4D97-AF65-F5344CB8AC3E}">
        <p14:creationId xmlns:p14="http://schemas.microsoft.com/office/powerpoint/2010/main" val="1471329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16E4-A3DF-6329-B2CA-524DD37AC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Polymorphism in People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9D384D80-48B7-43F4-7720-D5B7C15F2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031631"/>
            <a:ext cx="10515600" cy="6065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People can </a:t>
            </a:r>
            <a:r>
              <a:rPr lang="en-PH" b="1" dirty="0"/>
              <a:t>“polymorph” </a:t>
            </a:r>
            <a:r>
              <a:rPr lang="en-PH" dirty="0"/>
              <a:t>when </a:t>
            </a:r>
            <a:r>
              <a:rPr lang="en-PH" dirty="0" err="1"/>
              <a:t>when</a:t>
            </a:r>
            <a:r>
              <a:rPr lang="en-PH" dirty="0"/>
              <a:t> taking a </a:t>
            </a:r>
            <a:r>
              <a:rPr lang="en-PH"/>
              <a:t>different role/job.</a:t>
            </a:r>
            <a:endParaRPr lang="en-PH" dirty="0"/>
          </a:p>
        </p:txBody>
      </p:sp>
      <p:pic>
        <p:nvPicPr>
          <p:cNvPr id="14" name="Picture 13" descr="A person writing on a blackboard&#10;&#10;Description automatically generated with medium confidence">
            <a:extLst>
              <a:ext uri="{FF2B5EF4-FFF2-40B4-BE49-F238E27FC236}">
                <a16:creationId xmlns:a16="http://schemas.microsoft.com/office/drawing/2014/main" id="{80572E33-6694-DC81-979E-8DCBE70EE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9694" y="1977353"/>
            <a:ext cx="2560000" cy="144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DC3B795-8572-3F1A-E407-406877900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833" y="3848323"/>
            <a:ext cx="1080000" cy="1780826"/>
          </a:xfrm>
          <a:prstGeom prst="rect">
            <a:avLst/>
          </a:prstGeom>
        </p:spPr>
      </p:pic>
      <p:pic>
        <p:nvPicPr>
          <p:cNvPr id="16" name="Picture 15" descr="A doll in a garden&#10;&#10;Description automatically generated with low confidence">
            <a:extLst>
              <a:ext uri="{FF2B5EF4-FFF2-40B4-BE49-F238E27FC236}">
                <a16:creationId xmlns:a16="http://schemas.microsoft.com/office/drawing/2014/main" id="{F6DD6329-9F0F-0832-D992-0EA9A4DEEE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170" y="4189149"/>
            <a:ext cx="2042554" cy="144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5CD2CCA-AFD5-9754-6708-7A7BEC08AE46}"/>
              </a:ext>
            </a:extLst>
          </p:cNvPr>
          <p:cNvSpPr txBox="1"/>
          <p:nvPr/>
        </p:nvSpPr>
        <p:spPr>
          <a:xfrm>
            <a:off x="761454" y="2600078"/>
            <a:ext cx="9582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Teacher</a:t>
            </a:r>
            <a:endParaRPr lang="en-PH" sz="15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6A13E7-7D47-F1B6-0D91-FE0197514D24}"/>
              </a:ext>
            </a:extLst>
          </p:cNvPr>
          <p:cNvSpPr txBox="1"/>
          <p:nvPr/>
        </p:nvSpPr>
        <p:spPr>
          <a:xfrm>
            <a:off x="2625412" y="4604627"/>
            <a:ext cx="9582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Student</a:t>
            </a:r>
            <a:endParaRPr lang="en-PH" sz="15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8BD177-7C4D-5C89-6F40-44AB284533E5}"/>
              </a:ext>
            </a:extLst>
          </p:cNvPr>
          <p:cNvSpPr txBox="1"/>
          <p:nvPr/>
        </p:nvSpPr>
        <p:spPr>
          <a:xfrm>
            <a:off x="9678310" y="4724084"/>
            <a:ext cx="11450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Gardener</a:t>
            </a:r>
            <a:endParaRPr lang="en-PH" sz="15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B6526D-7795-DC95-48FF-FFA76E037D50}"/>
              </a:ext>
            </a:extLst>
          </p:cNvPr>
          <p:cNvSpPr txBox="1"/>
          <p:nvPr/>
        </p:nvSpPr>
        <p:spPr>
          <a:xfrm>
            <a:off x="10808146" y="2499251"/>
            <a:ext cx="74219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Diver</a:t>
            </a:r>
            <a:endParaRPr lang="en-PH" sz="1500" b="1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E643E46-8172-3EEF-F104-AE7DA2C766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156" y="1935731"/>
            <a:ext cx="2092308" cy="14400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2" name="Arrow: Right 21">
            <a:extLst>
              <a:ext uri="{FF2B5EF4-FFF2-40B4-BE49-F238E27FC236}">
                <a16:creationId xmlns:a16="http://schemas.microsoft.com/office/drawing/2014/main" id="{41BA9816-7C4F-7A7F-96BA-3B0FB00189CE}"/>
              </a:ext>
            </a:extLst>
          </p:cNvPr>
          <p:cNvSpPr/>
          <p:nvPr/>
        </p:nvSpPr>
        <p:spPr>
          <a:xfrm rot="10800000">
            <a:off x="4507959" y="2419930"/>
            <a:ext cx="630883" cy="471603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7954DA3D-A943-E176-09C6-A13570A22B0A}"/>
              </a:ext>
            </a:extLst>
          </p:cNvPr>
          <p:cNvSpPr/>
          <p:nvPr/>
        </p:nvSpPr>
        <p:spPr>
          <a:xfrm rot="8346583">
            <a:off x="4669580" y="4027123"/>
            <a:ext cx="630883" cy="471603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85AFF3D5-9D14-615D-DFE8-170D7F288619}"/>
              </a:ext>
            </a:extLst>
          </p:cNvPr>
          <p:cNvSpPr/>
          <p:nvPr/>
        </p:nvSpPr>
        <p:spPr>
          <a:xfrm rot="2709872">
            <a:off x="6703601" y="4021925"/>
            <a:ext cx="630883" cy="471603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75F397FE-5F45-5727-9DCB-302FA4C346B9}"/>
              </a:ext>
            </a:extLst>
          </p:cNvPr>
          <p:cNvSpPr/>
          <p:nvPr/>
        </p:nvSpPr>
        <p:spPr>
          <a:xfrm>
            <a:off x="7320777" y="2419930"/>
            <a:ext cx="630883" cy="471603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4EA3C11-7C9D-2838-E01B-DACD546FE318}"/>
              </a:ext>
            </a:extLst>
          </p:cNvPr>
          <p:cNvGrpSpPr/>
          <p:nvPr/>
        </p:nvGrpSpPr>
        <p:grpSpPr>
          <a:xfrm>
            <a:off x="5424178" y="1825423"/>
            <a:ext cx="1080000" cy="2160000"/>
            <a:chOff x="5233543" y="0"/>
            <a:chExt cx="1724914" cy="3435062"/>
          </a:xfrm>
        </p:grpSpPr>
        <p:pic>
          <p:nvPicPr>
            <p:cNvPr id="27" name="Picture 26" descr="A picture containing clothing&#10;&#10;Description automatically generated">
              <a:extLst>
                <a:ext uri="{FF2B5EF4-FFF2-40B4-BE49-F238E27FC236}">
                  <a16:creationId xmlns:a16="http://schemas.microsoft.com/office/drawing/2014/main" id="{34BA608C-8793-F613-8E43-DD6F65C12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3543" y="0"/>
              <a:ext cx="1724914" cy="3150994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469DFCF-8BA3-A7CC-FE5F-871746D4D733}"/>
                </a:ext>
              </a:extLst>
            </p:cNvPr>
            <p:cNvSpPr txBox="1"/>
            <p:nvPr/>
          </p:nvSpPr>
          <p:spPr>
            <a:xfrm>
              <a:off x="5938809" y="3111897"/>
              <a:ext cx="449162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/>
                <a:t>Me</a:t>
              </a:r>
              <a:endParaRPr lang="en-PH" sz="15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530630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2" grpId="0" animBg="1"/>
      <p:bldP spid="23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11BC8-F16D-EECE-D575-23FDC1E7B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E1B9B-5EF3-0157-E492-433C73224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Polymorphism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A1D01-DC8B-42BC-2BA6-34EFC308AC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0" i="0" dirty="0">
                <a:solidFill>
                  <a:srgbClr val="273239"/>
                </a:solidFill>
                <a:effectLst/>
                <a:latin typeface="Calibri (Body)"/>
              </a:rPr>
              <a:t>Polymorphism allows </a:t>
            </a:r>
            <a:r>
              <a:rPr lang="en-US" sz="2800" dirty="0">
                <a:solidFill>
                  <a:srgbClr val="273239"/>
                </a:solidFill>
                <a:latin typeface="Calibri (Body)"/>
              </a:rPr>
              <a:t>an entity (method, operator, object)</a:t>
            </a:r>
            <a:r>
              <a:rPr lang="en-US" sz="2800" b="0" i="0" dirty="0">
                <a:solidFill>
                  <a:srgbClr val="273239"/>
                </a:solidFill>
                <a:effectLst/>
                <a:latin typeface="Calibri (Body)"/>
              </a:rPr>
              <a:t> to perform a single action in different ways.</a:t>
            </a:r>
          </a:p>
          <a:p>
            <a:pPr marL="0" indent="0">
              <a:buNone/>
            </a:pPr>
            <a:endParaRPr lang="en-US" dirty="0">
              <a:solidFill>
                <a:srgbClr val="273239"/>
              </a:solidFill>
              <a:latin typeface="Calibri (Body)"/>
            </a:endParaRPr>
          </a:p>
          <a:p>
            <a:pPr marL="0" indent="0" algn="l">
              <a:buNone/>
            </a:pPr>
            <a:r>
              <a:rPr lang="en-US" dirty="0"/>
              <a:t>It occurs when we have many classes that are related to each other by inheritance.</a:t>
            </a:r>
          </a:p>
          <a:p>
            <a:pPr marL="0" indent="0" algn="l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alibri (Body)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645773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33A3E-1762-7458-5638-D38C3F0E2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Polymorphism in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47369-83AF-6F6D-506D-41FB2DB71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/>
              <a:t>Inheritance lets us inherit attributes and methods from another class. 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Polymorphism uses those methods to perform different tasks. This allows us to perform a single action in different ways.</a:t>
            </a:r>
          </a:p>
          <a:p>
            <a:pPr marL="0" indent="0" algn="l">
              <a:buNone/>
            </a:pPr>
            <a:endParaRPr lang="en-US" dirty="0"/>
          </a:p>
          <a:p>
            <a:pPr marL="0" indent="0" algn="l">
              <a:buNone/>
            </a:pPr>
            <a:r>
              <a:rPr lang="en-US" dirty="0"/>
              <a:t>Polymorphism has different types in Java</a:t>
            </a: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Calibri (Body)"/>
            </a:endParaRPr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599922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A85304-68CF-3E73-2180-EEF2E8EDB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DFB79-81A2-BE6E-3D2B-19764ECBD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Method Overriding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81D42-6976-0CDB-A349-710473856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2800" dirty="0">
                <a:latin typeface="Calibri (Body)"/>
              </a:rPr>
              <a:t>Occurs when </a:t>
            </a:r>
            <a:r>
              <a:rPr lang="en-US" sz="2800" b="0" i="0" dirty="0">
                <a:effectLst/>
                <a:latin typeface="Calibri (Body)"/>
              </a:rPr>
              <a:t>a subclass or a child class has the same method as declared in the parent class.</a:t>
            </a: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  <a:p>
            <a:pPr marL="0" indent="0" algn="l">
              <a:buNone/>
            </a:pPr>
            <a:endParaRPr lang="en-US" sz="2800" dirty="0">
              <a:solidFill>
                <a:srgbClr val="444444"/>
              </a:solidFill>
              <a:latin typeface="Calibri (Body)"/>
            </a:endParaRPr>
          </a:p>
          <a:p>
            <a:pPr marL="0" indent="0" algn="l">
              <a:buNone/>
            </a:pPr>
            <a:endParaRPr lang="en-US" sz="2800" b="0" i="0" dirty="0">
              <a:solidFill>
                <a:srgbClr val="444444"/>
              </a:solidFill>
              <a:effectLst/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08278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FDFA45-2018-2DA4-A3EE-C586B166B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A66ECA31-37A4-0371-9A6B-870DBBBDCB21}"/>
              </a:ext>
            </a:extLst>
          </p:cNvPr>
          <p:cNvSpPr txBox="1">
            <a:spLocks/>
          </p:cNvSpPr>
          <p:nvPr/>
        </p:nvSpPr>
        <p:spPr>
          <a:xfrm>
            <a:off x="450228" y="1113069"/>
            <a:ext cx="11235266" cy="538086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endParaRPr lang="en-PH" dirty="0">
              <a:solidFill>
                <a:schemeClr val="bg1"/>
              </a:solidFill>
              <a:latin typeface="Aptos (Body)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8683B5-98F6-A567-E6DA-5965B82AE1F9}"/>
              </a:ext>
            </a:extLst>
          </p:cNvPr>
          <p:cNvSpPr txBox="1"/>
          <p:nvPr/>
        </p:nvSpPr>
        <p:spPr>
          <a:xfrm>
            <a:off x="614030" y="1406972"/>
            <a:ext cx="10842863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"Animal makes sound"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Animal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"Dog barks"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[]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PH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throws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PH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Dog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>
              <a:lnSpc>
                <a:spcPts val="1425"/>
              </a:lnSpc>
            </a:pP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PH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myDog</a:t>
            </a:r>
            <a:r>
              <a:rPr lang="en-PH" sz="16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PH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makeSound</a:t>
            </a: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(); </a:t>
            </a:r>
            <a:r>
              <a:rPr lang="en-PH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Output: Dog barks</a:t>
            </a: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>
              <a:lnSpc>
                <a:spcPts val="1425"/>
              </a:lnSpc>
            </a:pPr>
            <a: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ts val="1425"/>
              </a:lnSpc>
            </a:pPr>
            <a:br>
              <a:rPr lang="en-PH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PH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PH" sz="1700" dirty="0">
              <a:solidFill>
                <a:srgbClr val="FF40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E2A1B9-A8AA-362D-2F76-AA6147FDDA5B}"/>
              </a:ext>
            </a:extLst>
          </p:cNvPr>
          <p:cNvSpPr txBox="1"/>
          <p:nvPr/>
        </p:nvSpPr>
        <p:spPr>
          <a:xfrm>
            <a:off x="6685245" y="3341836"/>
            <a:ext cx="4630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 this example, the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makeSound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()</a:t>
            </a:r>
            <a:r>
              <a:rPr lang="en-US" dirty="0">
                <a:solidFill>
                  <a:schemeClr val="bg1"/>
                </a:solidFill>
              </a:rPr>
              <a:t> method is present in both the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Animal</a:t>
            </a:r>
            <a:r>
              <a:rPr lang="en-US" dirty="0">
                <a:solidFill>
                  <a:schemeClr val="bg1"/>
                </a:solidFill>
              </a:rPr>
              <a:t> parent class and the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Dog</a:t>
            </a:r>
            <a:r>
              <a:rPr lang="en-US" dirty="0">
                <a:solidFill>
                  <a:schemeClr val="bg1"/>
                </a:solidFill>
              </a:rPr>
              <a:t> child class. </a:t>
            </a:r>
            <a:endParaRPr lang="en-PH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641DF2-9086-FBCE-719E-650D29D92661}"/>
              </a:ext>
            </a:extLst>
          </p:cNvPr>
          <p:cNvSpPr/>
          <p:nvPr/>
        </p:nvSpPr>
        <p:spPr>
          <a:xfrm>
            <a:off x="1652748" y="1727947"/>
            <a:ext cx="1253056" cy="3092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BFF170-D043-6ECC-DE8E-90DD30FF73ED}"/>
              </a:ext>
            </a:extLst>
          </p:cNvPr>
          <p:cNvSpPr/>
          <p:nvPr/>
        </p:nvSpPr>
        <p:spPr>
          <a:xfrm>
            <a:off x="1652748" y="3173506"/>
            <a:ext cx="1305605" cy="2554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317297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4677</TotalTime>
  <Words>1105</Words>
  <Application>Microsoft Office PowerPoint</Application>
  <PresentationFormat>Widescreen</PresentationFormat>
  <Paragraphs>211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Aptos</vt:lpstr>
      <vt:lpstr>Aptos (Body)</vt:lpstr>
      <vt:lpstr>Aptos Display</vt:lpstr>
      <vt:lpstr>Arial</vt:lpstr>
      <vt:lpstr>Calibri (Body)</vt:lpstr>
      <vt:lpstr>Consolas</vt:lpstr>
      <vt:lpstr>Wingdings</vt:lpstr>
      <vt:lpstr>Office Theme</vt:lpstr>
      <vt:lpstr>Polymorphism</vt:lpstr>
      <vt:lpstr>Outline</vt:lpstr>
      <vt:lpstr>Polymorphism</vt:lpstr>
      <vt:lpstr>Polymorphism in Fantasy</vt:lpstr>
      <vt:lpstr>Polymorphism in People</vt:lpstr>
      <vt:lpstr>Polymorphism in Java</vt:lpstr>
      <vt:lpstr>Polymorphism in Java</vt:lpstr>
      <vt:lpstr>Method Overriding</vt:lpstr>
      <vt:lpstr>PowerPoint Presentation</vt:lpstr>
      <vt:lpstr>PowerPoint Presentation</vt:lpstr>
      <vt:lpstr>Method Overloading</vt:lpstr>
      <vt:lpstr>PowerPoint Presentation</vt:lpstr>
      <vt:lpstr>Operator Overloading</vt:lpstr>
      <vt:lpstr>PowerPoint Presentation</vt:lpstr>
      <vt:lpstr>Polymorphic Variables</vt:lpstr>
      <vt:lpstr>PowerPoint Presentation</vt:lpstr>
      <vt:lpstr>PowerPoint Presentation</vt:lpstr>
      <vt:lpstr>Polymorphic Parameters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SLY Ponio</cp:lastModifiedBy>
  <cp:revision>942</cp:revision>
  <dcterms:created xsi:type="dcterms:W3CDTF">2024-08-08T01:29:50Z</dcterms:created>
  <dcterms:modified xsi:type="dcterms:W3CDTF">2025-04-07T04:25:34Z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